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7" r:id="rId4"/>
    <p:sldId id="258" r:id="rId5"/>
    <p:sldId id="259" r:id="rId6"/>
    <p:sldId id="260" r:id="rId7"/>
    <p:sldId id="261" r:id="rId8"/>
    <p:sldId id="262"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1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A67757-FA89-4AAD-A38E-AE69BA63171B}" type="datetimeFigureOut">
              <a:rPr lang="en-US" smtClean="0"/>
              <a:t>5/17/2019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034C2-A968-430B-B4E3-9498794797F5}" type="slidenum">
              <a:rPr lang="en-US" smtClean="0"/>
              <a:t>‹#›</a:t>
            </a:fld>
            <a:endParaRPr lang="en-US"/>
          </a:p>
        </p:txBody>
      </p:sp>
    </p:spTree>
    <p:extLst>
      <p:ext uri="{BB962C8B-B14F-4D97-AF65-F5344CB8AC3E}">
        <p14:creationId xmlns:p14="http://schemas.microsoft.com/office/powerpoint/2010/main" val="299208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A67757-FA89-4AAD-A38E-AE69BA63171B}" type="datetimeFigureOut">
              <a:rPr lang="en-US" smtClean="0"/>
              <a:t>5/17/2019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034C2-A968-430B-B4E3-9498794797F5}" type="slidenum">
              <a:rPr lang="en-US" smtClean="0"/>
              <a:t>‹#›</a:t>
            </a:fld>
            <a:endParaRPr lang="en-US"/>
          </a:p>
        </p:txBody>
      </p:sp>
    </p:spTree>
    <p:extLst>
      <p:ext uri="{BB962C8B-B14F-4D97-AF65-F5344CB8AC3E}">
        <p14:creationId xmlns:p14="http://schemas.microsoft.com/office/powerpoint/2010/main" val="4230315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A67757-FA89-4AAD-A38E-AE69BA63171B}" type="datetimeFigureOut">
              <a:rPr lang="en-US" smtClean="0"/>
              <a:t>5/17/2019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034C2-A968-430B-B4E3-9498794797F5}" type="slidenum">
              <a:rPr lang="en-US" smtClean="0"/>
              <a:t>‹#›</a:t>
            </a:fld>
            <a:endParaRPr lang="en-US"/>
          </a:p>
        </p:txBody>
      </p:sp>
    </p:spTree>
    <p:extLst>
      <p:ext uri="{BB962C8B-B14F-4D97-AF65-F5344CB8AC3E}">
        <p14:creationId xmlns:p14="http://schemas.microsoft.com/office/powerpoint/2010/main" val="12936392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A67757-FA89-4AAD-A38E-AE69BA63171B}" type="datetimeFigureOut">
              <a:rPr lang="en-US" smtClean="0"/>
              <a:t>5/17/2019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C034C2-A968-430B-B4E3-9498794797F5}" type="slidenum">
              <a:rPr lang="en-US" smtClean="0"/>
              <a:t>‹#›</a:t>
            </a:fld>
            <a:endParaRPr lang="en-US"/>
          </a:p>
        </p:txBody>
      </p:sp>
    </p:spTree>
    <p:extLst>
      <p:ext uri="{BB962C8B-B14F-4D97-AF65-F5344CB8AC3E}">
        <p14:creationId xmlns:p14="http://schemas.microsoft.com/office/powerpoint/2010/main" val="3486909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A67757-FA89-4AAD-A38E-AE69BA63171B}" type="datetimeFigureOut">
              <a:rPr lang="en-US" smtClean="0"/>
              <a:t>5/17/2019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4C034C2-A968-430B-B4E3-9498794797F5}" type="slidenum">
              <a:rPr lang="en-US" smtClean="0"/>
              <a:t>‹#›</a:t>
            </a:fld>
            <a:endParaRPr lang="en-US"/>
          </a:p>
        </p:txBody>
      </p:sp>
    </p:spTree>
    <p:extLst>
      <p:ext uri="{BB962C8B-B14F-4D97-AF65-F5344CB8AC3E}">
        <p14:creationId xmlns:p14="http://schemas.microsoft.com/office/powerpoint/2010/main" val="322864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A67757-FA89-4AAD-A38E-AE69BA63171B}" type="datetimeFigureOut">
              <a:rPr lang="en-US" smtClean="0"/>
              <a:t>5/17/2019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4C034C2-A968-430B-B4E3-9498794797F5}" type="slidenum">
              <a:rPr lang="en-US" smtClean="0"/>
              <a:t>‹#›</a:t>
            </a:fld>
            <a:endParaRPr lang="en-US"/>
          </a:p>
        </p:txBody>
      </p:sp>
    </p:spTree>
    <p:extLst>
      <p:ext uri="{BB962C8B-B14F-4D97-AF65-F5344CB8AC3E}">
        <p14:creationId xmlns:p14="http://schemas.microsoft.com/office/powerpoint/2010/main" val="3736960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A67757-FA89-4AAD-A38E-AE69BA63171B}" type="datetimeFigureOut">
              <a:rPr lang="en-US" smtClean="0"/>
              <a:t>5/17/2019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4C034C2-A968-430B-B4E3-9498794797F5}" type="slidenum">
              <a:rPr lang="en-US" smtClean="0"/>
              <a:t>‹#›</a:t>
            </a:fld>
            <a:endParaRPr lang="en-US"/>
          </a:p>
        </p:txBody>
      </p:sp>
    </p:spTree>
    <p:extLst>
      <p:ext uri="{BB962C8B-B14F-4D97-AF65-F5344CB8AC3E}">
        <p14:creationId xmlns:p14="http://schemas.microsoft.com/office/powerpoint/2010/main" val="589698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A67757-FA89-4AAD-A38E-AE69BA63171B}" type="datetimeFigureOut">
              <a:rPr lang="en-US" smtClean="0"/>
              <a:t>5/17/2019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C034C2-A968-430B-B4E3-9498794797F5}" type="slidenum">
              <a:rPr lang="en-US" smtClean="0"/>
              <a:t>‹#›</a:t>
            </a:fld>
            <a:endParaRPr lang="en-US"/>
          </a:p>
        </p:txBody>
      </p:sp>
    </p:spTree>
    <p:extLst>
      <p:ext uri="{BB962C8B-B14F-4D97-AF65-F5344CB8AC3E}">
        <p14:creationId xmlns:p14="http://schemas.microsoft.com/office/powerpoint/2010/main" val="3136986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A67757-FA89-4AAD-A38E-AE69BA63171B}" type="datetimeFigureOut">
              <a:rPr lang="en-US" smtClean="0"/>
              <a:t>5/17/2019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C034C2-A968-430B-B4E3-9498794797F5}" type="slidenum">
              <a:rPr lang="en-US" smtClean="0"/>
              <a:t>‹#›</a:t>
            </a:fld>
            <a:endParaRPr lang="en-US"/>
          </a:p>
        </p:txBody>
      </p:sp>
    </p:spTree>
    <p:extLst>
      <p:ext uri="{BB962C8B-B14F-4D97-AF65-F5344CB8AC3E}">
        <p14:creationId xmlns:p14="http://schemas.microsoft.com/office/powerpoint/2010/main" val="2822292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A67757-FA89-4AAD-A38E-AE69BA63171B}" type="datetimeFigureOut">
              <a:rPr lang="en-US" smtClean="0"/>
              <a:t>5/17/2019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034C2-A968-430B-B4E3-9498794797F5}" type="slidenum">
              <a:rPr lang="en-US" smtClean="0"/>
              <a:t>‹#›</a:t>
            </a:fld>
            <a:endParaRPr lang="en-US"/>
          </a:p>
        </p:txBody>
      </p:sp>
    </p:spTree>
    <p:extLst>
      <p:ext uri="{BB962C8B-B14F-4D97-AF65-F5344CB8AC3E}">
        <p14:creationId xmlns:p14="http://schemas.microsoft.com/office/powerpoint/2010/main" val="1923042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A67757-FA89-4AAD-A38E-AE69BA63171B}" type="datetimeFigureOut">
              <a:rPr lang="en-US" smtClean="0"/>
              <a:t>5/17/2019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034C2-A968-430B-B4E3-9498794797F5}" type="slidenum">
              <a:rPr lang="en-US" smtClean="0"/>
              <a:t>‹#›</a:t>
            </a:fld>
            <a:endParaRPr lang="en-US"/>
          </a:p>
        </p:txBody>
      </p:sp>
    </p:spTree>
    <p:extLst>
      <p:ext uri="{BB962C8B-B14F-4D97-AF65-F5344CB8AC3E}">
        <p14:creationId xmlns:p14="http://schemas.microsoft.com/office/powerpoint/2010/main" val="669062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A67757-FA89-4AAD-A38E-AE69BA63171B}" type="datetimeFigureOut">
              <a:rPr lang="en-US" smtClean="0"/>
              <a:t>5/17/2019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C034C2-A968-430B-B4E3-9498794797F5}" type="slidenum">
              <a:rPr lang="en-US" smtClean="0"/>
              <a:t>‹#›</a:t>
            </a:fld>
            <a:endParaRPr lang="en-US"/>
          </a:p>
        </p:txBody>
      </p:sp>
    </p:spTree>
    <p:extLst>
      <p:ext uri="{BB962C8B-B14F-4D97-AF65-F5344CB8AC3E}">
        <p14:creationId xmlns:p14="http://schemas.microsoft.com/office/powerpoint/2010/main" val="19899076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89530" y="611375"/>
            <a:ext cx="9144000" cy="2387600"/>
          </a:xfrm>
        </p:spPr>
        <p:txBody>
          <a:bodyPr>
            <a:normAutofit fontScale="90000"/>
          </a:bodyPr>
          <a:lstStyle/>
          <a:p>
            <a:pPr algn="l"/>
            <a:r>
              <a:rPr lang="en-US" dirty="0"/>
              <a:t>C</a:t>
            </a:r>
            <a:r>
              <a:rPr lang="en-US" dirty="0" smtClean="0"/>
              <a:t>hapter: 14</a:t>
            </a:r>
            <a:br>
              <a:rPr lang="en-US" dirty="0" smtClean="0"/>
            </a:br>
            <a:r>
              <a:rPr lang="en-US" dirty="0" smtClean="0"/>
              <a:t/>
            </a:r>
            <a:br>
              <a:rPr lang="en-US" dirty="0" smtClean="0"/>
            </a:br>
            <a:r>
              <a:rPr lang="en-US" dirty="0" smtClean="0"/>
              <a:t>                  </a:t>
            </a:r>
            <a:r>
              <a:rPr lang="en-US" sz="8000" b="1" dirty="0" smtClean="0">
                <a:solidFill>
                  <a:srgbClr val="FF0000"/>
                </a:solidFill>
              </a:rPr>
              <a:t>EDUCATION</a:t>
            </a:r>
            <a:endParaRPr lang="en-US" sz="8000" b="1" dirty="0">
              <a:solidFill>
                <a:srgbClr val="FF0000"/>
              </a:solidFill>
            </a:endParaRPr>
          </a:p>
        </p:txBody>
      </p:sp>
      <p:sp>
        <p:nvSpPr>
          <p:cNvPr id="3" name="Subtitle 2"/>
          <p:cNvSpPr>
            <a:spLocks noGrp="1"/>
          </p:cNvSpPr>
          <p:nvPr>
            <p:ph type="subTitle" idx="1"/>
          </p:nvPr>
        </p:nvSpPr>
        <p:spPr>
          <a:xfrm>
            <a:off x="1524000" y="4045789"/>
            <a:ext cx="9144000" cy="1655762"/>
          </a:xfrm>
        </p:spPr>
        <p:txBody>
          <a:bodyPr/>
          <a:lstStyle/>
          <a:p>
            <a:r>
              <a:rPr lang="en-US" b="1" dirty="0" err="1" smtClean="0"/>
              <a:t>Học</a:t>
            </a:r>
            <a:r>
              <a:rPr lang="en-US" b="1" dirty="0" smtClean="0"/>
              <a:t> </a:t>
            </a:r>
            <a:r>
              <a:rPr lang="en-US" b="1" dirty="0" err="1" smtClean="0"/>
              <a:t>viên</a:t>
            </a:r>
            <a:r>
              <a:rPr lang="en-US" b="1" dirty="0" smtClean="0"/>
              <a:t>: </a:t>
            </a:r>
            <a:r>
              <a:rPr lang="en-US" b="1" dirty="0" err="1" smtClean="0"/>
              <a:t>Phan</a:t>
            </a:r>
            <a:r>
              <a:rPr lang="en-US" b="1" dirty="0" smtClean="0"/>
              <a:t> </a:t>
            </a:r>
            <a:r>
              <a:rPr lang="en-US" b="1" dirty="0" err="1" smtClean="0"/>
              <a:t>Thị</a:t>
            </a:r>
            <a:r>
              <a:rPr lang="en-US" b="1" dirty="0" smtClean="0"/>
              <a:t> </a:t>
            </a:r>
            <a:r>
              <a:rPr lang="en-US" b="1" dirty="0" err="1" smtClean="0"/>
              <a:t>Thùy</a:t>
            </a:r>
            <a:r>
              <a:rPr lang="en-US" b="1" dirty="0" smtClean="0"/>
              <a:t> </a:t>
            </a:r>
            <a:r>
              <a:rPr lang="en-US" b="1" dirty="0" err="1" smtClean="0"/>
              <a:t>Trang</a:t>
            </a:r>
            <a:endParaRPr lang="en-US" b="1" dirty="0" smtClean="0"/>
          </a:p>
          <a:p>
            <a:r>
              <a:rPr lang="en-US" b="1" dirty="0" smtClean="0"/>
              <a:t>         </a:t>
            </a:r>
            <a:r>
              <a:rPr lang="en-US" b="1" dirty="0" err="1" smtClean="0"/>
              <a:t>Đinh</a:t>
            </a:r>
            <a:r>
              <a:rPr lang="en-US" b="1" dirty="0" smtClean="0"/>
              <a:t> </a:t>
            </a:r>
            <a:r>
              <a:rPr lang="en-US" b="1" dirty="0" err="1" smtClean="0"/>
              <a:t>Thị</a:t>
            </a:r>
            <a:r>
              <a:rPr lang="en-US" b="1" dirty="0" smtClean="0"/>
              <a:t> </a:t>
            </a:r>
            <a:r>
              <a:rPr lang="en-US" b="1" dirty="0" err="1" smtClean="0"/>
              <a:t>Huyên</a:t>
            </a:r>
            <a:endParaRPr lang="en-US" b="1" dirty="0"/>
          </a:p>
        </p:txBody>
      </p:sp>
    </p:spTree>
    <p:extLst>
      <p:ext uri="{BB962C8B-B14F-4D97-AF65-F5344CB8AC3E}">
        <p14:creationId xmlns:p14="http://schemas.microsoft.com/office/powerpoint/2010/main" val="40368326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smtClean="0">
                <a:solidFill>
                  <a:srgbClr val="FF0000"/>
                </a:solidFill>
              </a:rPr>
              <a:t>Main contents</a:t>
            </a:r>
            <a:endParaRPr lang="en-US" b="1" dirty="0">
              <a:solidFill>
                <a:srgbClr val="FF0000"/>
              </a:solidFill>
            </a:endParaRPr>
          </a:p>
        </p:txBody>
      </p:sp>
      <p:sp>
        <p:nvSpPr>
          <p:cNvPr id="3" name="Content Placeholder 2"/>
          <p:cNvSpPr>
            <a:spLocks noGrp="1"/>
          </p:cNvSpPr>
          <p:nvPr>
            <p:ph idx="1"/>
          </p:nvPr>
        </p:nvSpPr>
        <p:spPr>
          <a:xfrm>
            <a:off x="1949824" y="1825625"/>
            <a:ext cx="9403976" cy="4351338"/>
          </a:xfrm>
        </p:spPr>
        <p:txBody>
          <a:bodyPr>
            <a:normAutofit/>
          </a:bodyPr>
          <a:lstStyle/>
          <a:p>
            <a:r>
              <a:rPr lang="en-US" sz="3200" dirty="0" smtClean="0">
                <a:solidFill>
                  <a:schemeClr val="accent2">
                    <a:lumMod val="75000"/>
                  </a:schemeClr>
                </a:solidFill>
              </a:rPr>
              <a:t>Historical background</a:t>
            </a:r>
          </a:p>
          <a:p>
            <a:r>
              <a:rPr lang="en-US" sz="3200" dirty="0" smtClean="0">
                <a:solidFill>
                  <a:schemeClr val="accent2">
                    <a:lumMod val="75000"/>
                  </a:schemeClr>
                </a:solidFill>
              </a:rPr>
              <a:t>Modern times: The education debates</a:t>
            </a:r>
          </a:p>
          <a:p>
            <a:r>
              <a:rPr lang="en-US" sz="3200" dirty="0" smtClean="0">
                <a:solidFill>
                  <a:schemeClr val="accent2">
                    <a:lumMod val="75000"/>
                  </a:schemeClr>
                </a:solidFill>
              </a:rPr>
              <a:t>Style</a:t>
            </a:r>
          </a:p>
          <a:p>
            <a:r>
              <a:rPr lang="en-US" sz="3200" dirty="0" smtClean="0"/>
              <a:t>School life</a:t>
            </a:r>
          </a:p>
          <a:p>
            <a:r>
              <a:rPr lang="en-US" sz="3200" dirty="0" smtClean="0"/>
              <a:t>Public exams</a:t>
            </a:r>
          </a:p>
          <a:p>
            <a:r>
              <a:rPr lang="en-US" sz="3200" dirty="0" smtClean="0"/>
              <a:t>Education beyond sixteen</a:t>
            </a:r>
          </a:p>
          <a:p>
            <a:endParaRPr lang="en-US" sz="3200" dirty="0"/>
          </a:p>
        </p:txBody>
      </p:sp>
    </p:spTree>
    <p:extLst>
      <p:ext uri="{BB962C8B-B14F-4D97-AF65-F5344CB8AC3E}">
        <p14:creationId xmlns:p14="http://schemas.microsoft.com/office/powerpoint/2010/main" val="1377970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t>	</a:t>
            </a:r>
            <a:r>
              <a:rPr lang="vi-VN" dirty="0" smtClean="0"/>
              <a:t>The </a:t>
            </a:r>
            <a:r>
              <a:rPr lang="vi-VN" dirty="0"/>
              <a:t>basic features of the British educational system are the same as they are anywhere else in Europe and North America: </a:t>
            </a:r>
            <a:r>
              <a:rPr lang="vi-VN" dirty="0">
                <a:solidFill>
                  <a:srgbClr val="FF0000"/>
                </a:solidFill>
              </a:rPr>
              <a:t>full-time education is compulsory </a:t>
            </a:r>
            <a:r>
              <a:rPr lang="vi-VN" dirty="0"/>
              <a:t>up to the middle teenage years; the academic year begins at the end of summer; compulsory education is </a:t>
            </a:r>
            <a:r>
              <a:rPr lang="vi-VN" dirty="0">
                <a:solidFill>
                  <a:srgbClr val="FF0000"/>
                </a:solidFill>
              </a:rPr>
              <a:t>free of charge</a:t>
            </a:r>
            <a:r>
              <a:rPr lang="vi-VN" dirty="0"/>
              <a:t>, but parents may spend money on educating their child privately if they want to </a:t>
            </a:r>
            <a:endParaRPr lang="en-US" dirty="0"/>
          </a:p>
        </p:txBody>
      </p:sp>
    </p:spTree>
    <p:extLst>
      <p:ext uri="{BB962C8B-B14F-4D97-AF65-F5344CB8AC3E}">
        <p14:creationId xmlns:p14="http://schemas.microsoft.com/office/powerpoint/2010/main" val="2643814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0000"/>
                </a:solidFill>
              </a:rPr>
              <a:t>1. Historical background</a:t>
            </a:r>
            <a:endParaRPr lang="en-US" b="1" dirty="0">
              <a:solidFill>
                <a:srgbClr val="FF0000"/>
              </a:solidFill>
            </a:endParaRPr>
          </a:p>
        </p:txBody>
      </p:sp>
      <p:sp>
        <p:nvSpPr>
          <p:cNvPr id="3" name="Content Placeholder 2"/>
          <p:cNvSpPr>
            <a:spLocks noGrp="1"/>
          </p:cNvSpPr>
          <p:nvPr>
            <p:ph idx="1"/>
          </p:nvPr>
        </p:nvSpPr>
        <p:spPr/>
        <p:txBody>
          <a:bodyPr/>
          <a:lstStyle/>
          <a:p>
            <a:pPr indent="511175"/>
            <a:r>
              <a:rPr lang="vi-VN" dirty="0"/>
              <a:t>British governments attached little importance to education until the end of the nineteenth century. It was one of the last countries in Europe to organize education for everybody. </a:t>
            </a:r>
            <a:endParaRPr lang="en-US" dirty="0" smtClean="0"/>
          </a:p>
          <a:p>
            <a:pPr indent="511175"/>
            <a:endParaRPr lang="en-US" dirty="0" smtClean="0"/>
          </a:p>
          <a:p>
            <a:pPr indent="511175"/>
            <a:r>
              <a:rPr lang="vi-VN" dirty="0"/>
              <a:t>Schools and other educational institutions </a:t>
            </a:r>
            <a:r>
              <a:rPr lang="vi-VN" dirty="0" smtClean="0"/>
              <a:t>existed </a:t>
            </a:r>
            <a:r>
              <a:rPr lang="vi-VN" dirty="0"/>
              <a:t>in Britain long before the government began to take an interest</a:t>
            </a:r>
            <a:endParaRPr lang="en-US" dirty="0"/>
          </a:p>
        </p:txBody>
      </p:sp>
    </p:spTree>
    <p:extLst>
      <p:ext uri="{BB962C8B-B14F-4D97-AF65-F5344CB8AC3E}">
        <p14:creationId xmlns:p14="http://schemas.microsoft.com/office/powerpoint/2010/main" val="2387196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7399"/>
            <a:ext cx="10515600" cy="4119563"/>
          </a:xfrm>
        </p:spPr>
        <p:txBody>
          <a:bodyPr/>
          <a:lstStyle/>
          <a:p>
            <a:pPr indent="577850"/>
            <a:r>
              <a:rPr lang="vi-VN" dirty="0"/>
              <a:t>Most importantly, the government left alone the small group of schools which were used to </a:t>
            </a:r>
            <a:r>
              <a:rPr lang="vi-VN" dirty="0">
                <a:solidFill>
                  <a:srgbClr val="00B0F0"/>
                </a:solidFill>
              </a:rPr>
              <a:t>educate the sons of the upper and upper-middle classes. </a:t>
            </a:r>
            <a:endParaRPr lang="en-US" dirty="0" smtClean="0">
              <a:solidFill>
                <a:srgbClr val="00B0F0"/>
              </a:solidFill>
            </a:endParaRPr>
          </a:p>
          <a:p>
            <a:endParaRPr lang="en-US" dirty="0" smtClean="0"/>
          </a:p>
          <a:p>
            <a:pPr indent="577850"/>
            <a:r>
              <a:rPr lang="vi-VN" dirty="0"/>
              <a:t>At these </a:t>
            </a:r>
            <a:r>
              <a:rPr lang="vi-VN" dirty="0" smtClean="0"/>
              <a:t>public</a:t>
            </a:r>
            <a:r>
              <a:rPr lang="en-US" dirty="0" smtClean="0"/>
              <a:t> </a:t>
            </a:r>
            <a:r>
              <a:rPr lang="vi-VN" dirty="0" smtClean="0"/>
              <a:t>schools, </a:t>
            </a:r>
            <a:r>
              <a:rPr lang="vi-VN" dirty="0"/>
              <a:t>the emphasis was on ‘character building’ and the development </a:t>
            </a:r>
            <a:r>
              <a:rPr lang="vi-VN" dirty="0" smtClean="0"/>
              <a:t>of</a:t>
            </a:r>
            <a:r>
              <a:rPr lang="en-US" dirty="0" smtClean="0"/>
              <a:t> </a:t>
            </a:r>
            <a:r>
              <a:rPr lang="vi-VN" dirty="0" smtClean="0"/>
              <a:t>‘</a:t>
            </a:r>
            <a:r>
              <a:rPr lang="vi-VN" dirty="0"/>
              <a:t>team spirit’ rather than on academic achievement</a:t>
            </a:r>
            <a:endParaRPr lang="en-US" dirty="0"/>
          </a:p>
        </p:txBody>
      </p:sp>
      <p:sp>
        <p:nvSpPr>
          <p:cNvPr id="4" name="Title 1"/>
          <p:cNvSpPr>
            <a:spLocks noGrp="1"/>
          </p:cNvSpPr>
          <p:nvPr>
            <p:ph type="title"/>
          </p:nvPr>
        </p:nvSpPr>
        <p:spPr>
          <a:xfrm>
            <a:off x="838200" y="365125"/>
            <a:ext cx="10515600" cy="1325563"/>
          </a:xfrm>
        </p:spPr>
        <p:txBody>
          <a:bodyPr/>
          <a:lstStyle/>
          <a:p>
            <a:r>
              <a:rPr lang="en-US" b="1" dirty="0" smtClean="0">
                <a:solidFill>
                  <a:srgbClr val="FF0000"/>
                </a:solidFill>
              </a:rPr>
              <a:t>1. Historical background</a:t>
            </a:r>
            <a:endParaRPr lang="en-US" b="1" dirty="0">
              <a:solidFill>
                <a:srgbClr val="FF0000"/>
              </a:solidFill>
            </a:endParaRPr>
          </a:p>
        </p:txBody>
      </p:sp>
    </p:spTree>
    <p:extLst>
      <p:ext uri="{BB962C8B-B14F-4D97-AF65-F5344CB8AC3E}">
        <p14:creationId xmlns:p14="http://schemas.microsoft.com/office/powerpoint/2010/main" val="2297695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0246" y="2686233"/>
            <a:ext cx="10515600" cy="4351338"/>
          </a:xfrm>
        </p:spPr>
        <p:txBody>
          <a:bodyPr/>
          <a:lstStyle/>
          <a:p>
            <a:pPr marL="0" indent="0">
              <a:buNone/>
            </a:pPr>
            <a:r>
              <a:rPr lang="en-US" dirty="0" smtClean="0"/>
              <a:t>	</a:t>
            </a:r>
            <a:r>
              <a:rPr lang="en-US" sz="3200" dirty="0" smtClean="0"/>
              <a:t>In the </a:t>
            </a:r>
            <a:r>
              <a:rPr lang="vi-VN" dirty="0" smtClean="0"/>
              <a:t>boarding </a:t>
            </a:r>
            <a:r>
              <a:rPr lang="vi-VN" dirty="0"/>
              <a:t>schools’ (that is, the pupils lived there), so they had a deep and lasting influence on their pupils. Their aim was to prepare young men to take up positions in the higher ranks of the army, in business, the legal profession, the civil service, the church, and politics.</a:t>
            </a:r>
            <a:endParaRPr lang="en-US" dirty="0"/>
          </a:p>
          <a:p>
            <a:endParaRPr lang="en-US" dirty="0"/>
          </a:p>
        </p:txBody>
      </p:sp>
      <p:sp>
        <p:nvSpPr>
          <p:cNvPr id="4" name="Title 1"/>
          <p:cNvSpPr>
            <a:spLocks noGrp="1"/>
          </p:cNvSpPr>
          <p:nvPr>
            <p:ph type="title"/>
          </p:nvPr>
        </p:nvSpPr>
        <p:spPr>
          <a:xfrm>
            <a:off x="838200" y="365125"/>
            <a:ext cx="10515600" cy="1325563"/>
          </a:xfrm>
        </p:spPr>
        <p:txBody>
          <a:bodyPr/>
          <a:lstStyle/>
          <a:p>
            <a:r>
              <a:rPr lang="en-US" b="1" dirty="0" smtClean="0">
                <a:solidFill>
                  <a:srgbClr val="FF0000"/>
                </a:solidFill>
              </a:rPr>
              <a:t>1. Historical background</a:t>
            </a:r>
            <a:endParaRPr lang="en-US" b="1" dirty="0">
              <a:solidFill>
                <a:srgbClr val="FF0000"/>
              </a:solidFill>
            </a:endParaRPr>
          </a:p>
        </p:txBody>
      </p:sp>
    </p:spTree>
    <p:extLst>
      <p:ext uri="{BB962C8B-B14F-4D97-AF65-F5344CB8AC3E}">
        <p14:creationId xmlns:p14="http://schemas.microsoft.com/office/powerpoint/2010/main" val="42800455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69376"/>
            <a:ext cx="10515600" cy="4351338"/>
          </a:xfrm>
        </p:spPr>
        <p:txBody>
          <a:bodyPr/>
          <a:lstStyle/>
          <a:p>
            <a:pPr marL="0" indent="0" algn="just">
              <a:buNone/>
            </a:pPr>
            <a:r>
              <a:rPr lang="en-US" dirty="0"/>
              <a:t>	</a:t>
            </a:r>
            <a:r>
              <a:rPr lang="vi-VN" dirty="0" smtClean="0"/>
              <a:t>In the </a:t>
            </a:r>
            <a:r>
              <a:rPr lang="vi-VN" dirty="0"/>
              <a:t>twentieth century, education and its possibilities for social advancement came within everybody’s reach, new schools tended to copy the features of the public schools. After all, they were the only model of a successful school that the country had.</a:t>
            </a:r>
            <a:endParaRPr lang="en-US" dirty="0"/>
          </a:p>
          <a:p>
            <a:pPr marL="0" indent="0" algn="just">
              <a:buNone/>
            </a:pPr>
            <a:r>
              <a:rPr lang="vi-VN" dirty="0"/>
              <a:t/>
            </a:r>
            <a:br>
              <a:rPr lang="vi-VN" dirty="0"/>
            </a:br>
            <a:endParaRPr lang="en-US" dirty="0"/>
          </a:p>
        </p:txBody>
      </p:sp>
      <p:sp>
        <p:nvSpPr>
          <p:cNvPr id="4" name="Title 1"/>
          <p:cNvSpPr>
            <a:spLocks noGrp="1"/>
          </p:cNvSpPr>
          <p:nvPr>
            <p:ph type="title"/>
          </p:nvPr>
        </p:nvSpPr>
        <p:spPr>
          <a:xfrm>
            <a:off x="838200" y="365125"/>
            <a:ext cx="10515600" cy="1325563"/>
          </a:xfrm>
        </p:spPr>
        <p:txBody>
          <a:bodyPr/>
          <a:lstStyle/>
          <a:p>
            <a:r>
              <a:rPr lang="en-US" b="1" dirty="0" smtClean="0">
                <a:solidFill>
                  <a:srgbClr val="FF0000"/>
                </a:solidFill>
              </a:rPr>
              <a:t>1. Historical background</a:t>
            </a:r>
            <a:endParaRPr lang="en-US" b="1" dirty="0">
              <a:solidFill>
                <a:srgbClr val="FF0000"/>
              </a:solidFill>
            </a:endParaRPr>
          </a:p>
        </p:txBody>
      </p:sp>
    </p:spTree>
    <p:extLst>
      <p:ext uri="{BB962C8B-B14F-4D97-AF65-F5344CB8AC3E}">
        <p14:creationId xmlns:p14="http://schemas.microsoft.com/office/powerpoint/2010/main" val="1608323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0000"/>
                </a:solidFill>
              </a:rPr>
              <a:t>2. Modern times</a:t>
            </a:r>
            <a:endParaRPr lang="en-US" b="1" dirty="0">
              <a:solidFill>
                <a:srgbClr val="FF0000"/>
              </a:solidFill>
            </a:endParaRPr>
          </a:p>
        </p:txBody>
      </p:sp>
      <p:sp>
        <p:nvSpPr>
          <p:cNvPr id="3" name="Content Placeholder 2"/>
          <p:cNvSpPr>
            <a:spLocks noGrp="1"/>
          </p:cNvSpPr>
          <p:nvPr>
            <p:ph idx="1"/>
          </p:nvPr>
        </p:nvSpPr>
        <p:spPr/>
        <p:txBody>
          <a:bodyPr/>
          <a:lstStyle/>
          <a:p>
            <a:pPr marL="0" indent="0" algn="just">
              <a:buNone/>
            </a:pPr>
            <a:r>
              <a:rPr lang="en-US" dirty="0" smtClean="0"/>
              <a:t>	</a:t>
            </a:r>
            <a:r>
              <a:rPr lang="vi-VN" dirty="0" smtClean="0"/>
              <a:t>Before </a:t>
            </a:r>
            <a:r>
              <a:rPr lang="vi-VN" dirty="0"/>
              <a:t>the election which brought the Labour party to power in 1997, its leader, Tony Blair, declared that his three main priorities were ‘Education, education, education</a:t>
            </a:r>
            <a:r>
              <a:rPr lang="vi-VN" dirty="0" smtClean="0"/>
              <a:t>’</a:t>
            </a:r>
            <a:r>
              <a:rPr lang="en-US" dirty="0" smtClean="0"/>
              <a:t>:</a:t>
            </a:r>
          </a:p>
          <a:p>
            <a:pPr marL="0" indent="0" algn="just">
              <a:buNone/>
            </a:pPr>
            <a:endParaRPr lang="en-US" dirty="0" smtClean="0"/>
          </a:p>
          <a:p>
            <a:pPr marL="0" indent="0" algn="just">
              <a:buNone/>
            </a:pPr>
            <a:r>
              <a:rPr lang="en-US" dirty="0" smtClean="0"/>
              <a:t>	+ </a:t>
            </a:r>
            <a:r>
              <a:rPr lang="vi-VN" dirty="0" smtClean="0"/>
              <a:t>There was </a:t>
            </a:r>
            <a:r>
              <a:rPr lang="vi-VN" dirty="0"/>
              <a:t>something very wrong with its system of </a:t>
            </a:r>
            <a:r>
              <a:rPr lang="vi-VN" dirty="0" smtClean="0"/>
              <a:t>education</a:t>
            </a:r>
            <a:endParaRPr lang="en-US" dirty="0" smtClean="0"/>
          </a:p>
          <a:p>
            <a:pPr marL="0" indent="0" algn="just">
              <a:buNone/>
            </a:pPr>
            <a:r>
              <a:rPr lang="en-US" dirty="0" smtClean="0"/>
              <a:t>	+ </a:t>
            </a:r>
            <a:r>
              <a:rPr lang="vi-VN" dirty="0" smtClean="0"/>
              <a:t>The British </a:t>
            </a:r>
            <a:r>
              <a:rPr lang="vi-VN" dirty="0"/>
              <a:t>have long felt a little inadequate about their public educational provision</a:t>
            </a:r>
            <a:endParaRPr lang="en-US" dirty="0"/>
          </a:p>
        </p:txBody>
      </p:sp>
    </p:spTree>
    <p:extLst>
      <p:ext uri="{BB962C8B-B14F-4D97-AF65-F5344CB8AC3E}">
        <p14:creationId xmlns:p14="http://schemas.microsoft.com/office/powerpoint/2010/main" val="3920962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vi-VN" sz="3200" dirty="0"/>
              <a:t>Debates about education in Britain centre around three </a:t>
            </a:r>
            <a:r>
              <a:rPr lang="vi-VN" sz="3200" dirty="0" smtClean="0"/>
              <a:t>matters</a:t>
            </a:r>
            <a:r>
              <a:rPr lang="en-US" sz="3200" dirty="0" smtClean="0"/>
              <a:t>:</a:t>
            </a:r>
          </a:p>
          <a:p>
            <a:pPr marL="0" indent="1089025">
              <a:buNone/>
            </a:pPr>
            <a:r>
              <a:rPr lang="en-US" sz="3200" dirty="0" smtClean="0">
                <a:solidFill>
                  <a:srgbClr val="FF0000"/>
                </a:solidFill>
              </a:rPr>
              <a:t>+ </a:t>
            </a:r>
            <a:r>
              <a:rPr lang="vi-VN" sz="3200" dirty="0" smtClean="0">
                <a:solidFill>
                  <a:srgbClr val="FF0000"/>
                </a:solidFill>
              </a:rPr>
              <a:t>Quality</a:t>
            </a:r>
            <a:endParaRPr lang="en-US" sz="3200" dirty="0" smtClean="0">
              <a:solidFill>
                <a:srgbClr val="FF0000"/>
              </a:solidFill>
            </a:endParaRPr>
          </a:p>
          <a:p>
            <a:pPr marL="0" indent="1089025">
              <a:buNone/>
            </a:pPr>
            <a:r>
              <a:rPr lang="en-US" sz="3200" dirty="0" smtClean="0">
                <a:solidFill>
                  <a:srgbClr val="FF0000"/>
                </a:solidFill>
              </a:rPr>
              <a:t>+ Social justice</a:t>
            </a:r>
          </a:p>
          <a:p>
            <a:pPr marL="0" indent="1089025">
              <a:buNone/>
            </a:pPr>
            <a:r>
              <a:rPr lang="en-US" sz="3200" dirty="0" smtClean="0">
                <a:solidFill>
                  <a:srgbClr val="FF0000"/>
                </a:solidFill>
              </a:rPr>
              <a:t>+ Freedom of choice</a:t>
            </a:r>
            <a:endParaRPr lang="en-US" sz="3200" dirty="0">
              <a:solidFill>
                <a:srgbClr val="FF0000"/>
              </a:solidFill>
            </a:endParaRPr>
          </a:p>
        </p:txBody>
      </p:sp>
    </p:spTree>
    <p:extLst>
      <p:ext uri="{BB962C8B-B14F-4D97-AF65-F5344CB8AC3E}">
        <p14:creationId xmlns:p14="http://schemas.microsoft.com/office/powerpoint/2010/main" val="36132825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accent5"/>
                </a:solidFill>
              </a:rPr>
              <a:t>       + Quality of education</a:t>
            </a:r>
            <a:endParaRPr lang="en-US" b="1" dirty="0">
              <a:solidFill>
                <a:schemeClr val="accent5"/>
              </a:solidFill>
            </a:endParaRPr>
          </a:p>
        </p:txBody>
      </p:sp>
      <p:sp>
        <p:nvSpPr>
          <p:cNvPr id="3" name="Content Placeholder 2"/>
          <p:cNvSpPr>
            <a:spLocks noGrp="1"/>
          </p:cNvSpPr>
          <p:nvPr>
            <p:ph idx="1"/>
          </p:nvPr>
        </p:nvSpPr>
        <p:spPr/>
        <p:txBody>
          <a:bodyPr/>
          <a:lstStyle/>
          <a:p>
            <a:r>
              <a:rPr lang="vi-VN" dirty="0"/>
              <a:t>For decades, there has been a widespread feeling that British schoolchildren do not get taught properly and do not learn enough, and that they are less literate and less numerate than their European counterparts. </a:t>
            </a:r>
            <a:endParaRPr lang="en-US" dirty="0" smtClean="0"/>
          </a:p>
          <a:p>
            <a:r>
              <a:rPr lang="vi-VN" dirty="0" smtClean="0"/>
              <a:t>New recruits </a:t>
            </a:r>
            <a:r>
              <a:rPr lang="vi-VN" dirty="0"/>
              <a:t>do not have the necessary basic knowledge or skills </a:t>
            </a:r>
            <a:endParaRPr lang="en-US" dirty="0" smtClean="0"/>
          </a:p>
          <a:p>
            <a:r>
              <a:rPr lang="vi-VN" dirty="0" smtClean="0"/>
              <a:t>Moreover, there is no doubt that Britain suffers from a chronic shortage of teachers </a:t>
            </a:r>
            <a:endParaRPr lang="en-US" dirty="0" smtClean="0"/>
          </a:p>
          <a:p>
            <a:endParaRPr lang="en-US" dirty="0"/>
          </a:p>
        </p:txBody>
      </p:sp>
    </p:spTree>
    <p:extLst>
      <p:ext uri="{BB962C8B-B14F-4D97-AF65-F5344CB8AC3E}">
        <p14:creationId xmlns:p14="http://schemas.microsoft.com/office/powerpoint/2010/main" val="34973155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dirty="0"/>
              <a:t>The government in this centu has tried to alleviate the situatiom by advertising campaigns and other initiatives (such as national awards for excellence in teaching, known </a:t>
            </a:r>
            <a:r>
              <a:rPr lang="vi-VN" dirty="0" smtClean="0"/>
              <a:t>a</a:t>
            </a:r>
            <a:r>
              <a:rPr lang="en-US" dirty="0" smtClean="0"/>
              <a:t>t</a:t>
            </a:r>
            <a:r>
              <a:rPr lang="vi-VN" dirty="0" smtClean="0"/>
              <a:t> </a:t>
            </a:r>
            <a:r>
              <a:rPr lang="vi-VN" dirty="0"/>
              <a:t>the </a:t>
            </a:r>
            <a:r>
              <a:rPr lang="vi-VN" dirty="0" smtClean="0"/>
              <a:t>teaching</a:t>
            </a:r>
            <a:r>
              <a:rPr lang="en-US" dirty="0" smtClean="0"/>
              <a:t> Oscars’)</a:t>
            </a:r>
          </a:p>
          <a:p>
            <a:r>
              <a:rPr lang="vi-VN" dirty="0" smtClean="0"/>
              <a:t>Revise the </a:t>
            </a:r>
            <a:r>
              <a:rPr lang="vi-VN" dirty="0"/>
              <a:t>national curriculum. </a:t>
            </a:r>
            <a:endParaRPr lang="en-US" dirty="0" smtClean="0"/>
          </a:p>
          <a:p>
            <a:endParaRPr lang="en-US" dirty="0"/>
          </a:p>
        </p:txBody>
      </p:sp>
    </p:spTree>
    <p:extLst>
      <p:ext uri="{BB962C8B-B14F-4D97-AF65-F5344CB8AC3E}">
        <p14:creationId xmlns:p14="http://schemas.microsoft.com/office/powerpoint/2010/main" val="1563391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Social justice</a:t>
            </a:r>
            <a:endParaRPr lang="en-US" dirty="0"/>
          </a:p>
        </p:txBody>
      </p:sp>
      <p:sp>
        <p:nvSpPr>
          <p:cNvPr id="3" name="Content Placeholder 2"/>
          <p:cNvSpPr>
            <a:spLocks noGrp="1"/>
          </p:cNvSpPr>
          <p:nvPr>
            <p:ph idx="1"/>
          </p:nvPr>
        </p:nvSpPr>
        <p:spPr/>
        <p:txBody>
          <a:bodyPr/>
          <a:lstStyle/>
          <a:p>
            <a:r>
              <a:rPr lang="vi-VN" dirty="0" smtClean="0"/>
              <a:t>The British </a:t>
            </a:r>
            <a:r>
              <a:rPr lang="vi-VN" dirty="0"/>
              <a:t>are forever worrying about equal opportunitie: in </a:t>
            </a:r>
            <a:r>
              <a:rPr lang="vi-VN" dirty="0" smtClean="0"/>
              <a:t>education</a:t>
            </a:r>
            <a:endParaRPr lang="en-US" dirty="0" smtClean="0"/>
          </a:p>
          <a:p>
            <a:r>
              <a:rPr lang="vi-VN" dirty="0" smtClean="0"/>
              <a:t>During the </a:t>
            </a:r>
            <a:r>
              <a:rPr lang="vi-VN" dirty="0"/>
              <a:t>1970s, most areas of the </a:t>
            </a:r>
            <a:r>
              <a:rPr lang="vi-VN" dirty="0" smtClean="0"/>
              <a:t>countr</a:t>
            </a:r>
            <a:r>
              <a:rPr lang="en-US" dirty="0" err="1" smtClean="0"/>
              <a:t>ies</a:t>
            </a:r>
            <a:r>
              <a:rPr lang="vi-VN" dirty="0" smtClean="0"/>
              <a:t> </a:t>
            </a:r>
            <a:r>
              <a:rPr lang="vi-VN" dirty="0"/>
              <a:t>scrapped the system in which children were separated at the age of 11 into those who went either to a grammar school, where they were </a:t>
            </a:r>
            <a:r>
              <a:rPr lang="vi-VN" dirty="0" smtClean="0"/>
              <a:t>taug</a:t>
            </a:r>
            <a:r>
              <a:rPr lang="en-US" dirty="0" err="1" smtClean="0"/>
              <a:t>ht</a:t>
            </a:r>
            <a:r>
              <a:rPr lang="vi-VN" dirty="0" smtClean="0"/>
              <a:t> </a:t>
            </a:r>
            <a:r>
              <a:rPr lang="vi-VN" dirty="0"/>
              <a:t>academic subjects to prepare them for university, the professions or managerial jobs, or to a secondary modern school, where the lessons </a:t>
            </a:r>
            <a:r>
              <a:rPr lang="vi-VN" dirty="0" smtClean="0"/>
              <a:t>h</a:t>
            </a:r>
            <a:r>
              <a:rPr lang="en-US" dirty="0" err="1" smtClean="0"/>
              <a:t>ave</a:t>
            </a:r>
            <a:r>
              <a:rPr lang="vi-VN" dirty="0" smtClean="0"/>
              <a:t> </a:t>
            </a:r>
            <a:r>
              <a:rPr lang="vi-VN" dirty="0"/>
              <a:t>a more practical and technical bias.</a:t>
            </a:r>
            <a:endParaRPr lang="en-US" dirty="0"/>
          </a:p>
        </p:txBody>
      </p:sp>
    </p:spTree>
    <p:extLst>
      <p:ext uri="{BB962C8B-B14F-4D97-AF65-F5344CB8AC3E}">
        <p14:creationId xmlns:p14="http://schemas.microsoft.com/office/powerpoint/2010/main" val="2408822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dirty="0"/>
              <a:t>In recent decades, a university education has become much more important than it used to </a:t>
            </a:r>
            <a:r>
              <a:rPr lang="vi-VN" dirty="0" smtClean="0"/>
              <a:t>be</a:t>
            </a:r>
            <a:endParaRPr lang="en-US" dirty="0" smtClean="0"/>
          </a:p>
          <a:p>
            <a:r>
              <a:rPr lang="vi-VN" dirty="0" smtClean="0"/>
              <a:t>Universities are </a:t>
            </a:r>
            <a:r>
              <a:rPr lang="vi-VN" dirty="0"/>
              <a:t>now encouraged to accept students with relatively poor exam results if they come from a disadvantaged </a:t>
            </a:r>
            <a:r>
              <a:rPr lang="vi-VN" dirty="0" smtClean="0"/>
              <a:t>background. </a:t>
            </a:r>
            <a:r>
              <a:rPr lang="vi-VN" dirty="0"/>
              <a:t>In some poorer areas, children are even offered, with government approval, cash incentives to pass their exams.</a:t>
            </a:r>
            <a:endParaRPr lang="en-US" dirty="0"/>
          </a:p>
          <a:p>
            <a:endParaRPr lang="en-US" dirty="0"/>
          </a:p>
        </p:txBody>
      </p:sp>
    </p:spTree>
    <p:extLst>
      <p:ext uri="{BB962C8B-B14F-4D97-AF65-F5344CB8AC3E}">
        <p14:creationId xmlns:p14="http://schemas.microsoft.com/office/powerpoint/2010/main" val="2313525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Freedom of choice</a:t>
            </a:r>
            <a:endParaRPr lang="en-US" dirty="0"/>
          </a:p>
        </p:txBody>
      </p:sp>
      <p:sp>
        <p:nvSpPr>
          <p:cNvPr id="3" name="Content Placeholder 2"/>
          <p:cNvSpPr>
            <a:spLocks noGrp="1"/>
          </p:cNvSpPr>
          <p:nvPr>
            <p:ph idx="1"/>
          </p:nvPr>
        </p:nvSpPr>
        <p:spPr/>
        <p:txBody>
          <a:bodyPr/>
          <a:lstStyle/>
          <a:p>
            <a:r>
              <a:rPr lang="vi-VN" dirty="0"/>
              <a:t>It is this principle, plus a belief that it would improve the quality of education in schools generally that has led to the publication of ‘league tables’ of school exam results. </a:t>
            </a:r>
            <a:endParaRPr lang="en-US" dirty="0" smtClean="0"/>
          </a:p>
          <a:p>
            <a:r>
              <a:rPr lang="vi-VN" dirty="0"/>
              <a:t>But the belief in freedom of choice involves much more than which school a child goes to</a:t>
            </a:r>
            <a:endParaRPr lang="en-US" dirty="0"/>
          </a:p>
        </p:txBody>
      </p:sp>
    </p:spTree>
    <p:extLst>
      <p:ext uri="{BB962C8B-B14F-4D97-AF65-F5344CB8AC3E}">
        <p14:creationId xmlns:p14="http://schemas.microsoft.com/office/powerpoint/2010/main" val="36201099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dirty="0"/>
              <a:t>It was not until the end of the nineteenth century that it was fully operative. And since then, complaints that it was too rigid and dictatorial have resulted in modifications which have reduced the number of its compulsory </a:t>
            </a:r>
            <a:r>
              <a:rPr lang="vi-VN" dirty="0" smtClean="0"/>
              <a:t>elements</a:t>
            </a:r>
            <a:r>
              <a:rPr lang="en-US" dirty="0" smtClean="0"/>
              <a:t>.</a:t>
            </a:r>
            <a:endParaRPr lang="en-US" dirty="0"/>
          </a:p>
          <a:p>
            <a:r>
              <a:rPr lang="vi-VN" dirty="0"/>
              <a:t>Most schools develop, to some degree at least, a sense of distinctiveness. Many, for example, have their own uniforms for pupils. Many have associations of former pupils, especially those outside the state system. </a:t>
            </a:r>
            <a:br>
              <a:rPr lang="vi-VN" dirty="0"/>
            </a:br>
            <a:endParaRPr lang="en-US" dirty="0"/>
          </a:p>
        </p:txBody>
      </p:sp>
    </p:spTree>
    <p:extLst>
      <p:ext uri="{BB962C8B-B14F-4D97-AF65-F5344CB8AC3E}">
        <p14:creationId xmlns:p14="http://schemas.microsoft.com/office/powerpoint/2010/main" val="4731556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Style</a:t>
            </a:r>
            <a:endParaRPr lang="en-US" dirty="0"/>
          </a:p>
        </p:txBody>
      </p:sp>
      <p:sp>
        <p:nvSpPr>
          <p:cNvPr id="3" name="Content Placeholder 2"/>
          <p:cNvSpPr>
            <a:spLocks noGrp="1"/>
          </p:cNvSpPr>
          <p:nvPr>
            <p:ph idx="1"/>
          </p:nvPr>
        </p:nvSpPr>
        <p:spPr/>
        <p:txBody>
          <a:bodyPr/>
          <a:lstStyle/>
          <a:p>
            <a:r>
              <a:rPr lang="vi-VN" dirty="0"/>
              <a:t>Traditionally, education in Britain gave learning for its own sake, rather than for any particular practical purpose, a comparatively high </a:t>
            </a:r>
            <a:r>
              <a:rPr lang="vi-VN" dirty="0" smtClean="0"/>
              <a:t>value</a:t>
            </a:r>
            <a:endParaRPr lang="en-US" dirty="0" smtClean="0"/>
          </a:p>
          <a:p>
            <a:r>
              <a:rPr lang="vi-VN" dirty="0"/>
              <a:t>The national curriculum includes provision for the teaching of ‘citizenship’ and of various other personal matters such as ‘sex and relationships education’.</a:t>
            </a:r>
            <a:endParaRPr lang="en-US" dirty="0"/>
          </a:p>
          <a:p>
            <a:r>
              <a:rPr lang="vi-VN" dirty="0"/>
              <a:t>Another reflex is that the approach to study tends to give priority to developing understanding and sophistication of approach over the accumulation of factual knowledge. </a:t>
            </a:r>
            <a:endParaRPr lang="en-US" dirty="0"/>
          </a:p>
        </p:txBody>
      </p:sp>
    </p:spTree>
    <p:extLst>
      <p:ext uri="{BB962C8B-B14F-4D97-AF65-F5344CB8AC3E}">
        <p14:creationId xmlns:p14="http://schemas.microsoft.com/office/powerpoint/2010/main" val="18025006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3033597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638</Words>
  <Application>Microsoft Office PowerPoint</Application>
  <PresentationFormat>Widescreen</PresentationFormat>
  <Paragraphs>53</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Chapter: 14                    EDUCATION</vt:lpstr>
      <vt:lpstr>Main contents</vt:lpstr>
      <vt:lpstr>PowerPoint Presentation</vt:lpstr>
      <vt:lpstr>1. Historical background</vt:lpstr>
      <vt:lpstr>1. Historical background</vt:lpstr>
      <vt:lpstr>1. Historical background</vt:lpstr>
      <vt:lpstr>1. Historical background</vt:lpstr>
      <vt:lpstr>2. Modern times</vt:lpstr>
      <vt:lpstr>PowerPoint Presentation</vt:lpstr>
      <vt:lpstr>       + Quality of education</vt:lpstr>
      <vt:lpstr>PowerPoint Presentation</vt:lpstr>
      <vt:lpstr>+ Social justice</vt:lpstr>
      <vt:lpstr>PowerPoint Presentation</vt:lpstr>
      <vt:lpstr>+ Freedom of choice</vt:lpstr>
      <vt:lpstr>PowerPoint Presentation</vt:lpstr>
      <vt:lpstr>3. Style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14 EDUCATION</dc:title>
  <dc:creator>Administrator</dc:creator>
  <cp:lastModifiedBy>Administrator</cp:lastModifiedBy>
  <cp:revision>12</cp:revision>
  <dcterms:created xsi:type="dcterms:W3CDTF">2019-05-17T14:48:28Z</dcterms:created>
  <dcterms:modified xsi:type="dcterms:W3CDTF">2019-05-17T16:26:15Z</dcterms:modified>
</cp:coreProperties>
</file>